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4" r:id="rId8"/>
    <p:sldId id="263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84" autoAdjust="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resh title.png"/>
          <p:cNvPicPr>
            <a:picLocks noChangeAspect="1"/>
          </p:cNvPicPr>
          <p:nvPr/>
        </p:nvPicPr>
        <p:blipFill>
          <a:blip r:embed="rId2" cstate="print"/>
          <a:srcRect b="39770"/>
          <a:stretch>
            <a:fillRect/>
          </a:stretch>
        </p:blipFill>
        <p:spPr>
          <a:xfrm>
            <a:off x="377" y="1566826"/>
            <a:ext cx="9143245" cy="22431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34035"/>
            <a:ext cx="7772400" cy="1470025"/>
          </a:xfrm>
        </p:spPr>
        <p:txBody>
          <a:bodyPr anchor="b" anchorCtr="0">
            <a:noAutofit/>
          </a:bodyPr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114800"/>
            <a:ext cx="5257800" cy="1371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24600" y="6288741"/>
            <a:ext cx="1981200" cy="365125"/>
          </a:xfrm>
        </p:spPr>
        <p:txBody>
          <a:bodyPr/>
          <a:lstStyle>
            <a:lvl1pPr algn="r">
              <a:defRPr/>
            </a:lvl1pPr>
          </a:lstStyle>
          <a:p>
            <a:fld id="{BD4EB44B-A3E9-4A59-A52B-44AE1D9FFBB7}" type="datetimeFigureOut">
              <a:rPr lang="en-US" smtClean="0"/>
              <a:pPr/>
              <a:t>7/20/2012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6288741"/>
            <a:ext cx="289560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6288741"/>
            <a:ext cx="685800" cy="365125"/>
          </a:xfrm>
        </p:spPr>
        <p:txBody>
          <a:bodyPr/>
          <a:lstStyle>
            <a:lvl1pPr>
              <a:defRPr sz="11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C1731AC4-6D7F-4E78-B133-B1EC42BA2E8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Fresh title.png"/>
          <p:cNvPicPr>
            <a:picLocks noChangeAspect="1"/>
          </p:cNvPicPr>
          <p:nvPr/>
        </p:nvPicPr>
        <p:blipFill>
          <a:blip r:embed="rId2" cstate="print"/>
          <a:srcRect t="33632" b="59388"/>
          <a:stretch>
            <a:fillRect/>
          </a:stretch>
        </p:blipFill>
        <p:spPr>
          <a:xfrm>
            <a:off x="0" y="6598024"/>
            <a:ext cx="9143245" cy="2599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EB44B-A3E9-4A59-A52B-44AE1D9FFBB7}" type="datetimeFigureOut">
              <a:rPr lang="en-US" smtClean="0"/>
              <a:pPr/>
              <a:t>7/20/2012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31AC4-6D7F-4E78-B133-B1EC42BA2E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1600200"/>
            <a:ext cx="1752600" cy="4525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1600200"/>
            <a:ext cx="5257800" cy="4525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EB44B-A3E9-4A59-A52B-44AE1D9FFBB7}" type="datetimeFigureOut">
              <a:rPr lang="en-US" smtClean="0"/>
              <a:pPr/>
              <a:t>7/20/2012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31AC4-6D7F-4E78-B133-B1EC42BA2E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EB44B-A3E9-4A59-A52B-44AE1D9FFBB7}" type="datetimeFigureOut">
              <a:rPr lang="en-US" smtClean="0"/>
              <a:pPr/>
              <a:t>7/20/2012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31AC4-6D7F-4E78-B133-B1EC42BA2E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resh sec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" y="3767583"/>
            <a:ext cx="9143245" cy="30904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353" y="2819400"/>
            <a:ext cx="7772400" cy="182880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2353" y="5257800"/>
            <a:ext cx="7772400" cy="685800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Wingdings" pitchFamily="2" charset="2"/>
              <a:buNone/>
              <a:defRPr sz="16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353" y="6553200"/>
            <a:ext cx="1981200" cy="231013"/>
          </a:xfrm>
        </p:spPr>
        <p:txBody>
          <a:bodyPr/>
          <a:lstStyle/>
          <a:p>
            <a:fld id="{BD4EB44B-A3E9-4A59-A52B-44AE1D9FFBB7}" type="datetimeFigureOut">
              <a:rPr lang="en-US" smtClean="0"/>
              <a:pPr/>
              <a:t>7/20/2012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1024" y="6553200"/>
            <a:ext cx="2895600" cy="231013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58953" y="6553200"/>
            <a:ext cx="685800" cy="231013"/>
          </a:xfrm>
        </p:spPr>
        <p:txBody>
          <a:bodyPr/>
          <a:lstStyle/>
          <a:p>
            <a:fld id="{C1731AC4-6D7F-4E78-B133-B1EC42BA2E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3706" y="2070100"/>
            <a:ext cx="3429000" cy="37385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259" y="2070100"/>
            <a:ext cx="3429000" cy="37385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EB44B-A3E9-4A59-A52B-44AE1D9FFBB7}" type="datetimeFigureOut">
              <a:rPr lang="en-US" smtClean="0"/>
              <a:pPr/>
              <a:t>7/20/2012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31AC4-6D7F-4E78-B133-B1EC42BA2E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675094" y="1842247"/>
            <a:ext cx="3505200" cy="39624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435" y="1809750"/>
            <a:ext cx="3429000" cy="639762"/>
          </a:xfrm>
          <a:noFill/>
        </p:spPr>
        <p:txBody>
          <a:bodyPr vert="horz" lIns="91440" tIns="91440" rIns="91440" bIns="9144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990600" y="1842247"/>
            <a:ext cx="3505200" cy="39624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7494" y="1809750"/>
            <a:ext cx="3429000" cy="639762"/>
          </a:xfrm>
          <a:noFill/>
        </p:spPr>
        <p:txBody>
          <a:bodyPr vert="horz" lIns="91440" tIns="91440" rIns="91440" bIns="9144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7494" y="2590800"/>
            <a:ext cx="3429000" cy="32178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5435" y="2590800"/>
            <a:ext cx="3429000" cy="32178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EB44B-A3E9-4A59-A52B-44AE1D9FFBB7}" type="datetimeFigureOut">
              <a:rPr lang="en-US" smtClean="0"/>
              <a:pPr/>
              <a:t>7/20/2012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31AC4-6D7F-4E78-B133-B1EC42BA2E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EB44B-A3E9-4A59-A52B-44AE1D9FFBB7}" type="datetimeFigureOut">
              <a:rPr lang="en-US" smtClean="0"/>
              <a:pPr/>
              <a:t>7/20/2012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31AC4-6D7F-4E78-B133-B1EC42BA2E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EB44B-A3E9-4A59-A52B-44AE1D9FFBB7}" type="datetimeFigureOut">
              <a:rPr lang="en-US" smtClean="0"/>
              <a:pPr/>
              <a:t>7/20/2012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31AC4-6D7F-4E78-B133-B1EC42BA2E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4498848"/>
            <a:ext cx="7223760" cy="86868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2500" y="1673352"/>
            <a:ext cx="7223760" cy="25877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2500" y="5367528"/>
            <a:ext cx="7223760" cy="80467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6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52500" y="6553200"/>
            <a:ext cx="1828800" cy="228600"/>
          </a:xfrm>
        </p:spPr>
        <p:txBody>
          <a:bodyPr/>
          <a:lstStyle/>
          <a:p>
            <a:fld id="{BD4EB44B-A3E9-4A59-A52B-44AE1D9FFBB7}" type="datetimeFigureOut">
              <a:rPr lang="en-US" smtClean="0"/>
              <a:pPr/>
              <a:t>7/20/2012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31AC4-6D7F-4E78-B133-B1EC42BA2E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4495800"/>
            <a:ext cx="7219950" cy="87153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52500" y="1676400"/>
            <a:ext cx="7219950" cy="2590800"/>
          </a:xfrm>
          <a:ln w="127000">
            <a:solidFill>
              <a:srgbClr val="FFFFFF">
                <a:alpha val="10000"/>
              </a:srgbClr>
            </a:solidFill>
            <a:miter lim="800000"/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2500" y="5367338"/>
            <a:ext cx="7223760" cy="80486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52500" y="6553200"/>
            <a:ext cx="1828800" cy="228600"/>
          </a:xfrm>
        </p:spPr>
        <p:txBody>
          <a:bodyPr/>
          <a:lstStyle/>
          <a:p>
            <a:fld id="{BD4EB44B-A3E9-4A59-A52B-44AE1D9FFBB7}" type="datetimeFigureOut">
              <a:rPr lang="en-US" smtClean="0"/>
              <a:pPr/>
              <a:t>7/20/2012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31AC4-6D7F-4E78-B133-B1EC42BA2E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resh Master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77" y="283"/>
            <a:ext cx="9143245" cy="685743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2353" y="188259"/>
            <a:ext cx="7799294" cy="146124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2500" y="2057401"/>
            <a:ext cx="7239000" cy="373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2500" y="6553200"/>
            <a:ext cx="1828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EB44B-A3E9-4A59-A52B-44AE1D9FFBB7}" type="datetimeFigureOut">
              <a:rPr lang="en-US" smtClean="0"/>
              <a:pPr/>
              <a:t>7/20/2012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53200"/>
            <a:ext cx="2895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77100" y="6553200"/>
            <a:ext cx="914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31AC4-6D7F-4E78-B133-B1EC42BA2E8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b="1" kern="1200">
          <a:solidFill>
            <a:schemeClr val="tx1">
              <a:alpha val="90000"/>
            </a:schemeClr>
          </a:solidFill>
          <a:effectLst>
            <a:innerShdw blurRad="38100">
              <a:schemeClr val="tx1">
                <a:lumMod val="85000"/>
              </a:schemeClr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800"/>
        </a:spcBef>
        <a:buFont typeface="Wingdings" pitchFamily="2" charset="2"/>
        <a:buChar char=""/>
        <a:defRPr sz="2000" b="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800"/>
        </a:spcBef>
        <a:buFont typeface="Wingdings" pitchFamily="2" charset="2"/>
        <a:buChar char=""/>
        <a:defRPr sz="1800" b="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800"/>
        </a:spcBef>
        <a:buFont typeface="Wingdings" pitchFamily="2" charset="2"/>
        <a:buChar char=""/>
        <a:defRPr sz="1600" b="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800"/>
        </a:spcBef>
        <a:buFont typeface="Wingdings" pitchFamily="2" charset="2"/>
        <a:buChar char=""/>
        <a:defRPr sz="1600" b="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b="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google.com/url?sa=t&amp;rct=j&amp;q=&amp;esrc=s&amp;source=web&amp;cd=2&amp;ved=0CFwQFjAB&amp;url=http://23thingsade.pbworks.com/f/common-core-technology%20powerpoint.ppt&amp;ei=tJYIULPqI6Pg2QWC5t3pBw&amp;usg=AFQjCNGd8d8w5gsJmb0-SbsbdXX2gawaYw&amp;sig2=gJZrORAk9O7KHFJx64Ws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gmail.com" TargetMode="External"/><Relationship Id="rId2" Type="http://schemas.openxmlformats.org/officeDocument/2006/relationships/hyperlink" Target="http://www.prezi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voicethread.com/" TargetMode="External"/><Relationship Id="rId5" Type="http://schemas.openxmlformats.org/officeDocument/2006/relationships/hyperlink" Target="http://www.glogster.com/" TargetMode="External"/><Relationship Id="rId4" Type="http://schemas.openxmlformats.org/officeDocument/2006/relationships/hyperlink" Target="http://www.penzu.com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vyew.com/s/" TargetMode="External"/><Relationship Id="rId2" Type="http://schemas.openxmlformats.org/officeDocument/2006/relationships/hyperlink" Target="http://todaysmeet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titanpad.com" TargetMode="External"/><Relationship Id="rId4" Type="http://schemas.openxmlformats.org/officeDocument/2006/relationships/hyperlink" Target="http://ribitzkienglish.collaborizeclassroom.com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weetsearch.com/" TargetMode="External"/><Relationship Id="rId2" Type="http://schemas.openxmlformats.org/officeDocument/2006/relationships/hyperlink" Target="http://www.diigo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boolify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Web 2.0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Tech tools for teachers with minis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Core and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057401"/>
            <a:ext cx="8305800" cy="3733800"/>
          </a:xfrm>
        </p:spPr>
        <p:txBody>
          <a:bodyPr>
            <a:normAutofit/>
          </a:bodyPr>
          <a:lstStyle/>
          <a:p>
            <a:r>
              <a:rPr lang="en-US" dirty="0" smtClean="0"/>
              <a:t>Technology as a </a:t>
            </a:r>
            <a:r>
              <a:rPr lang="en-US" i="1" dirty="0" smtClean="0"/>
              <a:t>tool</a:t>
            </a:r>
            <a:r>
              <a:rPr lang="en-US" dirty="0" smtClean="0"/>
              <a:t> rather than a final product or an end in itself.</a:t>
            </a:r>
          </a:p>
          <a:p>
            <a:r>
              <a:rPr lang="en-US" dirty="0" smtClean="0"/>
              <a:t>Arkansas students should be able to (per James Brock, ADE):</a:t>
            </a:r>
          </a:p>
          <a:p>
            <a:pPr lvl="1"/>
            <a:r>
              <a:rPr lang="en-US" dirty="0" smtClean="0"/>
              <a:t>Produce and publish documents</a:t>
            </a:r>
          </a:p>
          <a:p>
            <a:pPr lvl="1"/>
            <a:r>
              <a:rPr lang="en-US" dirty="0" smtClean="0"/>
              <a:t>Interact and collaborate</a:t>
            </a:r>
          </a:p>
          <a:p>
            <a:pPr lvl="1"/>
            <a:r>
              <a:rPr lang="en-US" dirty="0" smtClean="0"/>
              <a:t>Communicate using web tools</a:t>
            </a:r>
          </a:p>
          <a:p>
            <a:pPr lvl="1"/>
            <a:r>
              <a:rPr lang="en-US" dirty="0" smtClean="0"/>
              <a:t>Evaluate information presented in different media formats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ADE PPT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Includes technology standards by grade.</a:t>
            </a:r>
            <a:endParaRPr lang="en-US" dirty="0"/>
          </a:p>
        </p:txBody>
      </p:sp>
      <p:pic>
        <p:nvPicPr>
          <p:cNvPr id="1026" name="Picture 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914400"/>
            <a:ext cx="4610402" cy="3462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Produce and Publish Documents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for Producing and Publishing Documents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hlinkClick r:id="rId2"/>
              </a:rPr>
              <a:t>Prezi</a:t>
            </a:r>
            <a:r>
              <a:rPr lang="en-US" dirty="0" smtClean="0"/>
              <a:t> – creates a fun, animated presentation.  Can encompass text, video, and images.</a:t>
            </a:r>
          </a:p>
          <a:p>
            <a:r>
              <a:rPr lang="en-US" dirty="0" smtClean="0">
                <a:hlinkClick r:id="rId3" action="ppaction://hlinkfile"/>
              </a:rPr>
              <a:t>Google Docs</a:t>
            </a:r>
            <a:r>
              <a:rPr lang="en-US" dirty="0" smtClean="0"/>
              <a:t> – workspace that mimics Microsoft office for easy document creation and sharing.</a:t>
            </a:r>
          </a:p>
          <a:p>
            <a:r>
              <a:rPr lang="en-US" dirty="0" err="1" smtClean="0">
                <a:hlinkClick r:id="rId4"/>
              </a:rPr>
              <a:t>Penzu</a:t>
            </a:r>
            <a:r>
              <a:rPr lang="en-US" dirty="0" smtClean="0"/>
              <a:t> – online journal interface</a:t>
            </a:r>
          </a:p>
          <a:p>
            <a:r>
              <a:rPr lang="en-US" dirty="0" err="1" smtClean="0">
                <a:hlinkClick r:id="rId5"/>
              </a:rPr>
              <a:t>Glogster</a:t>
            </a:r>
            <a:r>
              <a:rPr lang="en-US" dirty="0" smtClean="0"/>
              <a:t> – digital posters</a:t>
            </a:r>
          </a:p>
          <a:p>
            <a:r>
              <a:rPr lang="en-US" dirty="0" err="1" smtClean="0">
                <a:hlinkClick r:id="rId6"/>
              </a:rPr>
              <a:t>VoiceThread</a:t>
            </a:r>
            <a:r>
              <a:rPr lang="en-US" dirty="0" smtClean="0"/>
              <a:t> – like a </a:t>
            </a:r>
            <a:r>
              <a:rPr lang="en-US" dirty="0" smtClean="0"/>
              <a:t>P</a:t>
            </a:r>
            <a:r>
              <a:rPr lang="en-US" dirty="0" smtClean="0"/>
              <a:t>owerPoint with a voiceover.  Allows for audience comments.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Interact, Collaborate, and Communicate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188259"/>
            <a:ext cx="8686800" cy="1564341"/>
          </a:xfrm>
        </p:spPr>
        <p:txBody>
          <a:bodyPr/>
          <a:lstStyle/>
          <a:p>
            <a:r>
              <a:rPr lang="en-US" sz="4400" dirty="0" smtClean="0"/>
              <a:t>Tools for Interacting, Collaborating, and Communicating</a:t>
            </a:r>
            <a:endParaRPr lang="en-US" sz="4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hlinkClick r:id="rId2"/>
              </a:rPr>
              <a:t>TodaysMeet</a:t>
            </a:r>
            <a:r>
              <a:rPr lang="en-US" dirty="0" smtClean="0"/>
              <a:t> – user-created and monitored chat room; only accessible by sharing a link (no strangers)</a:t>
            </a:r>
          </a:p>
          <a:p>
            <a:r>
              <a:rPr lang="en-US" dirty="0" err="1" smtClean="0">
                <a:hlinkClick r:id="rId3"/>
              </a:rPr>
              <a:t>Vyew</a:t>
            </a:r>
            <a:r>
              <a:rPr lang="en-US" dirty="0" smtClean="0"/>
              <a:t> – creates a shared workspace updated in real time.  Great for group projects. *</a:t>
            </a:r>
          </a:p>
          <a:p>
            <a:r>
              <a:rPr lang="en-US" dirty="0" err="1" smtClean="0">
                <a:hlinkClick r:id="rId4"/>
              </a:rPr>
              <a:t>Collaboratize</a:t>
            </a:r>
            <a:r>
              <a:rPr lang="en-US" dirty="0" smtClean="0">
                <a:hlinkClick r:id="rId4"/>
              </a:rPr>
              <a:t> Classroom</a:t>
            </a:r>
            <a:r>
              <a:rPr lang="en-US" dirty="0" smtClean="0"/>
              <a:t> – a hub for online discussion, polls, and other written responses</a:t>
            </a:r>
          </a:p>
          <a:p>
            <a:r>
              <a:rPr lang="en-US" dirty="0" smtClean="0">
                <a:hlinkClick r:id="rId5" action="ppaction://hlinkfile"/>
              </a:rPr>
              <a:t>Titan Pad </a:t>
            </a:r>
            <a:r>
              <a:rPr lang="en-US" dirty="0" smtClean="0"/>
              <a:t>– the sequel to </a:t>
            </a:r>
            <a:r>
              <a:rPr lang="en-US" dirty="0" err="1" smtClean="0"/>
              <a:t>etherpad</a:t>
            </a:r>
            <a:r>
              <a:rPr lang="en-US" dirty="0" smtClean="0"/>
              <a:t>.  Allows for a real-time, color-coded chat only available to invited users.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Evaluate information presented in different media formats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for Evaluating Info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hlinkClick r:id="rId2"/>
              </a:rPr>
              <a:t>Diigo</a:t>
            </a:r>
            <a:r>
              <a:rPr lang="en-US" dirty="0" smtClean="0"/>
              <a:t> – allows students to bookmark and annotate media from the web</a:t>
            </a:r>
          </a:p>
          <a:p>
            <a:pPr lvl="1"/>
            <a:r>
              <a:rPr lang="en-US" dirty="0" smtClean="0"/>
              <a:t>Could also be used to annotate documents we </a:t>
            </a:r>
            <a:r>
              <a:rPr lang="en-US" dirty="0" smtClean="0"/>
              <a:t>upload</a:t>
            </a:r>
          </a:p>
          <a:p>
            <a:r>
              <a:rPr lang="en-US" dirty="0" smtClean="0">
                <a:hlinkClick r:id="rId3"/>
              </a:rPr>
              <a:t>Sweet Search</a:t>
            </a:r>
            <a:r>
              <a:rPr lang="en-US" dirty="0" smtClean="0"/>
              <a:t> – search engine that only shows results that have already been evaluated by a research group.</a:t>
            </a:r>
          </a:p>
          <a:p>
            <a:r>
              <a:rPr lang="en-US" dirty="0" err="1" smtClean="0">
                <a:hlinkClick r:id="rId4" action="ppaction://hlinkfile"/>
              </a:rPr>
              <a:t>Boolify</a:t>
            </a:r>
            <a:r>
              <a:rPr lang="en-US" dirty="0" smtClean="0"/>
              <a:t> – helps students understand how their search works and how to improve their terms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resh">
  <a:themeElements>
    <a:clrScheme name="Fresh">
      <a:dk1>
        <a:sysClr val="windowText" lastClr="000000"/>
      </a:dk1>
      <a:lt1>
        <a:sysClr val="window" lastClr="FFFFFF"/>
      </a:lt1>
      <a:dk2>
        <a:srgbClr val="89C540"/>
      </a:dk2>
      <a:lt2>
        <a:srgbClr val="F0E5B6"/>
      </a:lt2>
      <a:accent1>
        <a:srgbClr val="3B4F18"/>
      </a:accent1>
      <a:accent2>
        <a:srgbClr val="CCC834"/>
      </a:accent2>
      <a:accent3>
        <a:srgbClr val="F49AE1"/>
      </a:accent3>
      <a:accent4>
        <a:srgbClr val="2AC9DE"/>
      </a:accent4>
      <a:accent5>
        <a:srgbClr val="927B74"/>
      </a:accent5>
      <a:accent6>
        <a:srgbClr val="769F11"/>
      </a:accent6>
      <a:hlink>
        <a:srgbClr val="0A6A21"/>
      </a:hlink>
      <a:folHlink>
        <a:srgbClr val="406EA5"/>
      </a:folHlink>
    </a:clrScheme>
    <a:fontScheme name="Fresh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resh">
      <a:fillStyleLst>
        <a:solidFill>
          <a:schemeClr val="phClr"/>
        </a:solidFill>
        <a:solidFill>
          <a:schemeClr val="phClr">
            <a:tint val="70000"/>
            <a:satMod val="115000"/>
          </a:schemeClr>
        </a:solidFill>
        <a:solidFill>
          <a:schemeClr val="phClr">
            <a:shade val="80000"/>
            <a:satMod val="115000"/>
          </a:schemeClr>
        </a:soli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/>
          </a:solidFill>
          <a:prstDash val="solid"/>
          <a:miter/>
        </a:ln>
        <a:ln w="76200" cap="flat" cmpd="thickThin" algn="ctr">
          <a:solidFill>
            <a:schemeClr val="phClr">
              <a:alpha val="8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63500" sx="101000" sy="101000" rotWithShape="0">
              <a:srgbClr val="FFFFFF">
                <a:alpha val="50000"/>
              </a:srgbClr>
            </a:outerShdw>
          </a:effectLst>
        </a:effectStyle>
        <a:effectStyle>
          <a:effectLst>
            <a:innerShdw blurRad="101600">
              <a:srgbClr val="FFFFFF">
                <a:alpha val="75000"/>
              </a:srgbClr>
            </a:innerShdw>
            <a:outerShdw blurRad="63500" sx="101000" sy="101000" rotWithShape="0">
              <a:srgbClr val="FFFFFF">
                <a:alpha val="50000"/>
              </a:srgbClr>
            </a:outerShdw>
            <a:reflection blurRad="12700" stA="30000" endPos="35000" dist="38100" dir="5400000" sy="-100000" rotWithShape="0"/>
          </a:effectLst>
          <a:scene3d>
            <a:camera prst="orthographicFront">
              <a:rot lat="0" lon="0" rev="0"/>
            </a:camera>
            <a:lightRig rig="balanced" dir="t">
              <a:rot lat="0" lon="0" rev="30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Theme_Fresh_theme</Template>
  <TotalTime>1974</TotalTime>
  <Words>283</Words>
  <Application>Microsoft Office PowerPoint</Application>
  <PresentationFormat>On-screen Show (4:3)</PresentationFormat>
  <Paragraphs>33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Fresh</vt:lpstr>
      <vt:lpstr>Web 2.0</vt:lpstr>
      <vt:lpstr>Common Core and Technology</vt:lpstr>
      <vt:lpstr>ADE PPT</vt:lpstr>
      <vt:lpstr>Produce and Publish Documents</vt:lpstr>
      <vt:lpstr>Tools for Producing and Publishing Documents</vt:lpstr>
      <vt:lpstr>Interact, Collaborate, and Communicate</vt:lpstr>
      <vt:lpstr>Tools for Interacting, Collaborating, and Communicating</vt:lpstr>
      <vt:lpstr>Evaluate information presented in different media formats</vt:lpstr>
      <vt:lpstr>Tools for Evaluating Info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Codi</dc:creator>
  <cp:lastModifiedBy>Codi</cp:lastModifiedBy>
  <cp:revision>65</cp:revision>
  <dcterms:created xsi:type="dcterms:W3CDTF">2012-07-20T00:18:23Z</dcterms:created>
  <dcterms:modified xsi:type="dcterms:W3CDTF">2012-07-22T02:41:55Z</dcterms:modified>
</cp:coreProperties>
</file>